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activeX/activeX2.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Override PartName="/ppt/activeX/activeX1.xml" ContentType="application/vnd.ms-office.activeX+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9" r:id="rId4"/>
  </p:sldMasterIdLst>
  <p:notesMasterIdLst>
    <p:notesMasterId r:id="rId18"/>
  </p:notesMasterIdLst>
  <p:handoutMasterIdLst>
    <p:handoutMasterId r:id="rId19"/>
  </p:handoutMasterIdLst>
  <p:sldIdLst>
    <p:sldId id="323" r:id="rId5"/>
    <p:sldId id="336" r:id="rId6"/>
    <p:sldId id="344" r:id="rId7"/>
    <p:sldId id="339" r:id="rId8"/>
    <p:sldId id="340" r:id="rId9"/>
    <p:sldId id="337" r:id="rId10"/>
    <p:sldId id="338" r:id="rId11"/>
    <p:sldId id="341" r:id="rId12"/>
    <p:sldId id="342" r:id="rId13"/>
    <p:sldId id="290" r:id="rId14"/>
    <p:sldId id="335" r:id="rId15"/>
    <p:sldId id="343" r:id="rId16"/>
    <p:sldId id="334" r:id="rId17"/>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7" clrIdx="0"/>
  <p:cmAuthor id="1" name="claireh" initials="ceh"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90E6"/>
    <a:srgbClr val="404040"/>
    <a:srgbClr val="1C7FFF"/>
    <a:srgbClr val="1C7FDA"/>
    <a:srgbClr val="99C8DF"/>
    <a:srgbClr val="A2CDE2"/>
    <a:srgbClr val="9BCFE9"/>
    <a:srgbClr val="B0D9EE"/>
    <a:srgbClr val="A0D8FE"/>
    <a:srgbClr val="B0DE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173" autoAdjust="0"/>
    <p:restoredTop sz="91872" autoAdjust="0"/>
  </p:normalViewPr>
  <p:slideViewPr>
    <p:cSldViewPr snapToGrid="0">
      <p:cViewPr varScale="1">
        <p:scale>
          <a:sx n="116" d="100"/>
          <a:sy n="116" d="100"/>
        </p:scale>
        <p:origin x="-780" y="-102"/>
      </p:cViewPr>
      <p:guideLst>
        <p:guide orient="horz" pos="144"/>
        <p:guide orient="horz" pos="1488"/>
        <p:guide orient="horz" pos="1200"/>
        <p:guide orient="horz" pos="2304"/>
        <p:guide orient="horz" pos="261"/>
        <p:guide orient="horz" pos="4176"/>
        <p:guide pos="2880"/>
        <p:guide pos="244"/>
        <p:guide pos="462"/>
        <p:guide pos="5516"/>
        <p:guide pos="863"/>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5" d="100"/>
          <a:sy n="75" d="100"/>
        </p:scale>
        <p:origin x="-191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25396"/>
  <ax:ocxPr ax:name="_cy" ax:value="4013"/>
  <ax:ocxPr ax:name="FlashVars" ax:value=""/>
  <ax:ocxPr ax:name="Movie" ax:value="http://www.getronics.com/gfx/global/en-gb/intro.swf"/>
  <ax:ocxPr ax:name="Src" ax:value="http://www.getronics.com/gfx/global/en-gb/intro.swf"/>
  <ax:ocxPr ax:name="WMode" ax:value="Window"/>
  <ax:ocxPr ax:name="Play" ax:value="-1"/>
  <ax:ocxPr ax:name="Loop" ax:value="-1"/>
  <ax:ocxPr ax:name="Quality" ax:value="High"/>
  <ax:ocxPr ax:name="SAlign" ax:value="T"/>
  <ax:ocxPr ax:name="Menu" ax:value="-1"/>
  <ax:ocxPr ax:name="Base" ax:value=""/>
  <ax:ocxPr ax:name="AllowScriptAccess" ax:value=""/>
  <ax:ocxPr ax:name="Scale" ax:value="NoScale"/>
  <ax:ocxPr ax:name="DeviceFont" ax:value="0"/>
  <ax:ocxPr ax:name="EmbedMovie" ax:value="-1"/>
  <ax:ocxPr ax:name="BGColor" ax:value="000001"/>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25396"/>
  <ax:ocxPr ax:name="_cy" ax:value="4864"/>
  <ax:ocxPr ax:name="FlashVars" ax:value=""/>
  <ax:ocxPr ax:name="Movie" ax:value="intro.swf"/>
  <ax:ocxPr ax:name="Src" ax:value="intro.swf"/>
  <ax:ocxPr ax:name="WMode" ax:value="Window"/>
  <ax:ocxPr ax:name="Play" ax:value="0"/>
  <ax:ocxPr ax:name="Loop" ax:value="-1"/>
  <ax:ocxPr ax:name="Quality" ax:value="High"/>
  <ax:ocxPr ax:name="SAlign" ax:value="T"/>
  <ax:ocxPr ax:name="Menu" ax:value="-1"/>
  <ax:ocxPr ax:name="Base" ax:value=""/>
  <ax:ocxPr ax:name="AllowScriptAccess" ax:value=""/>
  <ax:ocxPr ax:name="Scale" ax:value="NoScale"/>
  <ax:ocxPr ax:name="DeviceFont" ax:value="0"/>
  <ax:ocxPr ax:name="EmbedMovie" ax:value="-1"/>
  <ax:ocxPr ax:name="BGColor" ax:value="000001"/>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Calibr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Calibri" pitchFamily="34" charset="0"/>
              </a:rPr>
              <a:pPr/>
              <a:t>1/15/2009</a:t>
            </a:fld>
            <a:endParaRPr lang="en-US" dirty="0">
              <a:latin typeface="Calibr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itchFamily="34" charset="0"/>
              </a:defRPr>
            </a:lvl1pPr>
          </a:lstStyle>
          <a:p>
            <a:fld id="{7C3FBCD4-166E-446F-AF18-7D4A0CF9AEF6}" type="datetimeFigureOut">
              <a:rPr lang="en-US" smtClean="0"/>
              <a:pPr/>
              <a:t>1/15/2009</a:t>
            </a:fld>
            <a:endParaRPr lang="en-US" dirty="0"/>
          </a:p>
        </p:txBody>
      </p:sp>
      <p:sp>
        <p:nvSpPr>
          <p:cNvPr id="4" name="Slide Image Placeholder 3"/>
          <p:cNvSpPr>
            <a:spLocks noGrp="1" noRot="1" noChangeAspect="1"/>
          </p:cNvSpPr>
          <p:nvPr>
            <p:ph type="sldImg" idx="2"/>
          </p:nvPr>
        </p:nvSpPr>
        <p:spPr>
          <a:xfrm>
            <a:off x="1535113" y="457200"/>
            <a:ext cx="3736975" cy="28019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429000"/>
            <a:ext cx="54864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mn-lt"/>
              </a:defRPr>
            </a:lvl1pPr>
          </a:lstStyle>
          <a:p>
            <a:r>
              <a:rPr lang="en-US" smtClean="0">
                <a:solidFill>
                  <a:srgbClr val="000000"/>
                </a:solidFill>
              </a:rPr>
              <a:t>© 2008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Notes Placeholder 4"/>
          <p:cNvSpPr>
            <a:spLocks noGrp="1"/>
          </p:cNvSpPr>
          <p:nvPr>
            <p:ph type="body" sz="quarter" idx="11"/>
          </p:nvPr>
        </p:nvSpPr>
        <p:spPr/>
        <p:txBody>
          <a:bodyPr>
            <a:normAutofit/>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Bottom_Bar_03.png"/>
          <p:cNvPicPr>
            <a:picLocks noChangeAspect="1"/>
          </p:cNvPicPr>
          <p:nvPr userDrawn="1"/>
        </p:nvPicPr>
        <p:blipFill>
          <a:blip r:embed="rId3"/>
          <a:stretch>
            <a:fillRect/>
          </a:stretch>
        </p:blipFill>
        <p:spPr>
          <a:xfrm>
            <a:off x="0" y="6268641"/>
            <a:ext cx="9144000" cy="589359"/>
          </a:xfrm>
          <a:prstGeom prst="rect">
            <a:avLst/>
          </a:prstGeom>
        </p:spPr>
      </p:pic>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7" name="Text Placeholder 6"/>
          <p:cNvSpPr>
            <a:spLocks noGrp="1"/>
          </p:cNvSpPr>
          <p:nvPr>
            <p:ph type="body" sz="quarter" idx="10" hasCustomPrompt="1"/>
          </p:nvPr>
        </p:nvSpPr>
        <p:spPr>
          <a:xfrm>
            <a:off x="1220400" y="14652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7" name="Text Placeholder 6"/>
          <p:cNvSpPr>
            <a:spLocks noGrp="1"/>
          </p:cNvSpPr>
          <p:nvPr>
            <p:ph type="body" sz="quarter" idx="10" hasCustomPrompt="1"/>
          </p:nvPr>
        </p:nvSpPr>
        <p:spPr>
          <a:xfrm>
            <a:off x="1220400" y="14652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esentation Outline">
    <p:bg bwMode="black">
      <p:bgPr>
        <a:solidFill>
          <a:srgbClr val="40404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marL="0" marR="0" indent="0" defTabSz="914363" rtl="0" eaLnBrk="1" fontAlgn="auto" latinLnBrk="0" hangingPunct="1">
              <a:lnSpc>
                <a:spcPct val="90000"/>
              </a:lnSpc>
              <a:spcBef>
                <a:spcPct val="0"/>
              </a:spcBef>
              <a:spcAft>
                <a:spcPts val="0"/>
              </a:spcAft>
              <a:tabLs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Presentation Outline (hidden slide):</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6" name="Text Placeholder 5"/>
          <p:cNvSpPr>
            <a:spLocks noGrp="1"/>
          </p:cNvSpPr>
          <p:nvPr>
            <p:ph type="body" sz="quarter" idx="10" hasCustomPrompt="1"/>
          </p:nvPr>
        </p:nvSpPr>
        <p:spPr bwMode="white">
          <a:xfrm>
            <a:off x="381000" y="1905000"/>
            <a:ext cx="8382000" cy="4401205"/>
          </a:xfrm>
        </p:spPr>
        <p:txBody>
          <a:bodyPr/>
          <a:lstStyle>
            <a:lvl1pPr>
              <a:buClr>
                <a:schemeClr val="tx1"/>
              </a:buClr>
              <a:buSzPct val="70000"/>
              <a:buFont typeface="Wingdings" pitchFamily="2" charset="2"/>
              <a:buChar char="l"/>
              <a:defRPr sz="2400"/>
            </a:lvl1pPr>
            <a:lvl2pPr>
              <a:buClr>
                <a:schemeClr val="tx1"/>
              </a:buClr>
              <a:buSzPct val="70000"/>
              <a:buFont typeface="Wingdings" pitchFamily="2" charset="2"/>
              <a:buChar char="l"/>
              <a:defRPr sz="2400"/>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r>
              <a:rPr lang="en-US" dirty="0" smtClean="0"/>
              <a:t>Title:</a:t>
            </a:r>
          </a:p>
          <a:p>
            <a:r>
              <a:rPr lang="en-US" dirty="0" smtClean="0"/>
              <a:t>Technical Level:</a:t>
            </a:r>
          </a:p>
          <a:p>
            <a:r>
              <a:rPr lang="en-US" dirty="0" smtClean="0"/>
              <a:t>Intended Audience:</a:t>
            </a:r>
          </a:p>
          <a:p>
            <a:r>
              <a:rPr lang="en-US" dirty="0" smtClean="0"/>
              <a:t>Objectives (what do you want the audience to take away from this session):</a:t>
            </a:r>
          </a:p>
          <a:p>
            <a:pPr lvl="1"/>
            <a:r>
              <a:rPr lang="en-US" dirty="0" smtClean="0"/>
              <a:t>1. </a:t>
            </a:r>
          </a:p>
          <a:p>
            <a:pPr lvl="1"/>
            <a:r>
              <a:rPr lang="en-US" dirty="0" smtClean="0"/>
              <a:t>2.</a:t>
            </a:r>
          </a:p>
          <a:p>
            <a:pPr lvl="1"/>
            <a:r>
              <a:rPr lang="en-US" dirty="0" smtClean="0"/>
              <a:t>3.</a:t>
            </a:r>
          </a:p>
          <a:p>
            <a:r>
              <a:rPr lang="en-US" dirty="0" smtClean="0"/>
              <a:t>Presentation Outline (including demos):</a:t>
            </a:r>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solidFill>
                <a:latin typeface="Calibri"/>
                <a:ea typeface="+mn-ea"/>
                <a:cs typeface="+mn-cs"/>
              </a:rPr>
              <a:pPr algn="l" defTabSz="914363" rtl="0">
                <a:defRPr/>
              </a:pPr>
              <a:t>‹#›</a:t>
            </a:fld>
            <a:endParaRPr lang="en-US" sz="1400" kern="1200" dirty="0">
              <a:solidFill>
                <a:srgbClr val="FFFFFF"/>
              </a:solidFill>
              <a:latin typeface="Calibri"/>
              <a:ea typeface="+mn-ea"/>
              <a:cs typeface="+mn-cs"/>
            </a:endParaRPr>
          </a:p>
        </p:txBody>
      </p:sp>
      <p:sp>
        <p:nvSpPr>
          <p:cNvPr id="10" name="Text Box 4"/>
          <p:cNvSpPr txBox="1">
            <a:spLocks noChangeArrowheads="1"/>
          </p:cNvSpPr>
          <p:nvPr userDrawn="1"/>
        </p:nvSpPr>
        <p:spPr bwMode="auto">
          <a:xfrm>
            <a:off x="381000" y="926926"/>
            <a:ext cx="8382000" cy="885423"/>
          </a:xfrm>
          <a:prstGeom prst="rect">
            <a:avLst/>
          </a:prstGeom>
          <a:solidFill>
            <a:srgbClr val="FFFF99"/>
          </a:solidFill>
          <a:ln w="38100">
            <a:solidFill>
              <a:srgbClr val="FFFF00"/>
            </a:solidFill>
            <a:miter lim="800000"/>
            <a:headEnd/>
            <a:tailEnd/>
          </a:ln>
        </p:spPr>
        <p:txBody>
          <a:bodyPr lIns="91436" tIns="45718" rIns="91436" bIns="45718"/>
          <a:lstStyle/>
          <a:p>
            <a:pPr algn="l" defTabSz="914363" rtl="0"/>
            <a:r>
              <a:rPr lang="en-US" kern="1200" dirty="0">
                <a:solidFill>
                  <a:srgbClr val="990033"/>
                </a:solidFill>
                <a:latin typeface="Calibri"/>
                <a:ea typeface="+mn-ea"/>
                <a:cs typeface="+mn-cs"/>
              </a:rPr>
              <a:t>Speaker instructions: </a:t>
            </a:r>
            <a:r>
              <a:rPr lang="en-US" sz="1600" kern="1200" dirty="0">
                <a:solidFill>
                  <a:srgbClr val="000000"/>
                </a:solidFill>
                <a:latin typeface="Calibri"/>
                <a:ea typeface="+mn-ea"/>
                <a:cs typeface="+mn-cs"/>
              </a:rPr>
              <a:t>Complete this slide to assist your SME (subject matter expert) in evaluating your presentation flow, topic coverage, demo integration and alignment of content to your session description and level. </a:t>
            </a:r>
          </a:p>
          <a:p>
            <a:pPr algn="l" defTabSz="914363" rtl="0">
              <a:lnSpc>
                <a:spcPct val="90000"/>
              </a:lnSpc>
              <a:spcBef>
                <a:spcPct val="20000"/>
              </a:spcBef>
            </a:pPr>
            <a:endParaRPr lang="en-US" kern="1200" dirty="0">
              <a:solidFill>
                <a:srgbClr val="990033"/>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lated Conten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55559"/>
            <a:ext cx="8385048" cy="62438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Sessions (session codes and titles)</a:t>
            </a:r>
          </a:p>
        </p:txBody>
      </p:sp>
      <p:sp>
        <p:nvSpPr>
          <p:cNvPr id="13" name="Content Placeholder 10"/>
          <p:cNvSpPr>
            <a:spLocks noGrp="1"/>
          </p:cNvSpPr>
          <p:nvPr>
            <p:ph sz="quarter" idx="12" hasCustomPrompt="1"/>
          </p:nvPr>
        </p:nvSpPr>
        <p:spPr>
          <a:xfrm>
            <a:off x="381000" y="3235238"/>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176337"/>
            <a:ext cx="8385048" cy="652569"/>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baseline="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Instructor-led Labs (session codes and titles)</a:t>
            </a:r>
          </a:p>
        </p:txBody>
      </p:sp>
      <p:sp>
        <p:nvSpPr>
          <p:cNvPr id="7" name="Content Placeholder 10"/>
          <p:cNvSpPr>
            <a:spLocks noGrp="1"/>
          </p:cNvSpPr>
          <p:nvPr>
            <p:ph sz="quarter" idx="14" hasCustomPrompt="1"/>
          </p:nvPr>
        </p:nvSpPr>
        <p:spPr>
          <a:xfrm>
            <a:off x="380999" y="5084204"/>
            <a:ext cx="8385048" cy="587253"/>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baseline="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Other Resources (books, websites, etc.)</a:t>
            </a:r>
          </a:p>
        </p:txBody>
      </p:sp>
      <p:sp>
        <p:nvSpPr>
          <p:cNvPr id="8"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k Resources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val Slide">
    <p:spTree>
      <p:nvGrpSpPr>
        <p:cNvPr id="1" name=""/>
        <p:cNvGrpSpPr/>
        <p:nvPr/>
      </p:nvGrpSpPr>
      <p:grpSpPr>
        <a:xfrm>
          <a:off x="0" y="0"/>
          <a:ext cx="0" cy="0"/>
          <a:chOff x="0" y="0"/>
          <a:chExt cx="0" cy="0"/>
        </a:xfrm>
      </p:grpSpPr>
      <p:sp>
        <p:nvSpPr>
          <p:cNvPr id="17" name="Freeform 16"/>
          <p:cNvSpPr/>
          <p:nvPr userDrawn="1"/>
        </p:nvSpPr>
        <p:spPr bwMode="auto">
          <a:xfrm flipH="1">
            <a:off x="-713986" y="-530050"/>
            <a:ext cx="10867678" cy="7150056"/>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10000"/>
                </a:schemeClr>
              </a:gs>
              <a:gs pos="100000">
                <a:srgbClr val="000000">
                  <a:alpha val="10000"/>
                </a:srgbClr>
              </a:gs>
            </a:gsLst>
            <a:lin ang="2700000" scaled="1"/>
            <a:tileRect/>
          </a:gradFill>
          <a:ln w="9525">
            <a:noFill/>
            <a:miter lim="800000"/>
            <a:headEnd/>
            <a:tailEnd/>
          </a:ln>
        </p:spPr>
        <p:txBody>
          <a:bodyPr anchor="t" anchorCtr="0"/>
          <a:lstStyle/>
          <a:p>
            <a:pPr algn="ctr" defTabSz="914099" rtl="0" fontAlgn="base">
              <a:spcBef>
                <a:spcPct val="0"/>
              </a:spcBef>
              <a:spcAft>
                <a:spcPct val="0"/>
              </a:spcAft>
              <a:defRPr/>
            </a:pPr>
            <a:endParaRPr lang="en-US" sz="32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18" name="Freeform 17"/>
          <p:cNvSpPr/>
          <p:nvPr userDrawn="1"/>
        </p:nvSpPr>
        <p:spPr bwMode="auto">
          <a:xfrm flipH="1">
            <a:off x="-713984" y="-800996"/>
            <a:ext cx="10809961" cy="7411478"/>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33000"/>
                </a:schemeClr>
              </a:gs>
              <a:gs pos="100000">
                <a:srgbClr val="000000">
                  <a:alpha val="10000"/>
                </a:srgbClr>
              </a:gs>
            </a:gsLst>
            <a:lin ang="2700000" scaled="1"/>
            <a:tileRect/>
          </a:gradFill>
          <a:ln w="9525">
            <a:noFill/>
            <a:miter lim="800000"/>
            <a:headEnd/>
            <a:tailEnd/>
          </a:ln>
        </p:spPr>
        <p:txBody>
          <a:bodyPr anchor="t" anchorCtr="0"/>
          <a:lstStyle/>
          <a:p>
            <a:pPr algn="ctr" defTabSz="914099" rtl="0" fontAlgn="base">
              <a:spcBef>
                <a:spcPct val="0"/>
              </a:spcBef>
              <a:spcAft>
                <a:spcPct val="0"/>
              </a:spcAft>
              <a:defRPr/>
            </a:pPr>
            <a:endParaRPr lang="en-US" sz="32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30" name="Round Same Side Corner Rectangle 29"/>
          <p:cNvSpPr/>
          <p:nvPr userDrawn="1"/>
        </p:nvSpPr>
        <p:spPr bwMode="blackWhite">
          <a:xfrm rot="16200000" flipH="1">
            <a:off x="5549036" y="746342"/>
            <a:ext cx="2517731" cy="5749450"/>
          </a:xfrm>
          <a:prstGeom prst="round2SameRect">
            <a:avLst>
              <a:gd name="adj1" fmla="val 50000"/>
              <a:gd name="adj2" fmla="val 0"/>
            </a:avLst>
          </a:prstGeom>
          <a:gradFill flip="none" rotWithShape="1">
            <a:gsLst>
              <a:gs pos="0">
                <a:srgbClr val="0270DB">
                  <a:alpha val="15294"/>
                </a:srgbClr>
              </a:gs>
              <a:gs pos="24000">
                <a:srgbClr val="0270DB">
                  <a:alpha val="64706"/>
                </a:srgbClr>
              </a:gs>
              <a:gs pos="35000">
                <a:srgbClr val="0270DB">
                  <a:alpha val="74902"/>
                </a:srgb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effectLst>
                <a:outerShdw blurRad="38100" dist="38100" dir="2700000" algn="tl">
                  <a:srgbClr val="000000">
                    <a:alpha val="43137"/>
                  </a:srgbClr>
                </a:outerShdw>
              </a:effectLst>
              <a:latin typeface="Trebuchet MS" pitchFamily="34" charset="0"/>
              <a:ea typeface="+mn-ea"/>
              <a:cs typeface="+mn-cs"/>
            </a:endParaRPr>
          </a:p>
        </p:txBody>
      </p:sp>
      <p:sp>
        <p:nvSpPr>
          <p:cNvPr id="6"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0"/>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NOTE layout - user must hide slide">
    <p:bg bwMode="black">
      <p:bgPr>
        <a:solidFill>
          <a:srgbClr val="4040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000000"/>
                </a:solidFill>
                <a:latin typeface="Calibri"/>
                <a:ea typeface="+mn-ea"/>
                <a:cs typeface="+mn-cs"/>
              </a:rPr>
              <a:pPr algn="l" defTabSz="914363" rtl="0">
                <a:defRPr/>
              </a:pPr>
              <a:t>‹#›</a:t>
            </a:fld>
            <a:endParaRPr lang="en-US" sz="1400" kern="1200" dirty="0">
              <a:solidFill>
                <a:srgbClr val="00000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2" name="Title 1"/>
          <p:cNvSpPr>
            <a:spLocks noGrp="1"/>
          </p:cNvSpPr>
          <p:nvPr>
            <p:ph type="ctrTitle"/>
          </p:nvPr>
        </p:nvSpPr>
        <p:spPr>
          <a:xfrm>
            <a:off x="1370014" y="381506"/>
            <a:ext cx="6994362" cy="1523494"/>
          </a:xfrm>
        </p:spPr>
        <p:txBody>
          <a:bodyPr anchor="b" anchorCtr="0">
            <a:noAutofit/>
          </a:bodyPr>
          <a:lstStyle>
            <a:lvl1pPr>
              <a:lnSpc>
                <a:spcPct val="90000"/>
              </a:lnSpc>
              <a:defRPr sz="4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0014" y="3657601"/>
            <a:ext cx="6994362"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370013"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4"/>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411554"/>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background developer code">
    <p:spTree>
      <p:nvGrpSpPr>
        <p:cNvPr id="1" name=""/>
        <p:cNvGrpSpPr/>
        <p:nvPr/>
      </p:nvGrpSpPr>
      <p:grpSpPr>
        <a:xfrm>
          <a:off x="0" y="0"/>
          <a:ext cx="0" cy="0"/>
          <a:chOff x="0" y="0"/>
          <a:chExt cx="0" cy="0"/>
        </a:xfrm>
      </p:grpSpPr>
      <p:pic>
        <p:nvPicPr>
          <p:cNvPr id="8" name="Picture 7" descr="code slide background.png"/>
          <p:cNvPicPr>
            <a:picLocks noChangeAspect="1"/>
          </p:cNvPicPr>
          <p:nvPr userDrawn="1"/>
        </p:nvPicPr>
        <p:blipFill>
          <a:blip r:embed="rId2"/>
          <a:stretch>
            <a:fillRect/>
          </a:stretch>
        </p:blipFill>
        <p:spPr bwMode="white">
          <a:xfrm>
            <a:off x="0" y="414338"/>
            <a:ext cx="9144000" cy="6443662"/>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pic>
        <p:nvPicPr>
          <p:cNvPr id="5" name="Picture 4" descr="ContentForgroundBlue.png"/>
          <p:cNvPicPr>
            <a:picLocks noChangeAspect="1"/>
          </p:cNvPicPr>
          <p:nvPr userDrawn="1"/>
        </p:nvPicPr>
        <p:blipFill>
          <a:blip r:embed="rId19"/>
          <a:stretch>
            <a:fillRect/>
          </a:stretch>
        </p:blipFill>
        <p:spPr>
          <a:xfrm>
            <a:off x="0" y="0"/>
            <a:ext cx="9144000" cy="6858000"/>
          </a:xfrm>
          <a:prstGeom prst="rect">
            <a:avLst/>
          </a:prstGeom>
        </p:spPr>
      </p:pic>
      <p:sp>
        <p:nvSpPr>
          <p:cNvPr id="2" name="Title Placeholder 1"/>
          <p:cNvSpPr>
            <a:spLocks noGrp="1"/>
          </p:cNvSpPr>
          <p:nvPr>
            <p:ph type="title"/>
          </p:nvPr>
        </p:nvSpPr>
        <p:spPr>
          <a:xfrm>
            <a:off x="387054" y="228600"/>
            <a:ext cx="8375946"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7054" y="1420814"/>
            <a:ext cx="8375946" cy="264687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80" r:id="rId11"/>
    <p:sldLayoutId id="2147483770" r:id="rId12"/>
    <p:sldLayoutId id="2147483772" r:id="rId13"/>
    <p:sldLayoutId id="2147483773" r:id="rId14"/>
    <p:sldLayoutId id="2147483774" r:id="rId15"/>
    <p:sldLayoutId id="2147483775" r:id="rId16"/>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smtClean="0">
          <a:ln w="3175">
            <a:noFill/>
          </a:ln>
          <a:solidFill>
            <a:schemeClr val="tx1"/>
          </a:solidFill>
          <a:effectLst/>
          <a:latin typeface="Calibri" pitchFamily="34" charset="0"/>
          <a:ea typeface="+mn-ea"/>
          <a:cs typeface="Arial" charset="0"/>
        </a:defRPr>
      </a:lvl1pPr>
    </p:titleStyle>
    <p:bodyStyle>
      <a:lvl1pPr marL="463550" indent="-463550" algn="l" defTabSz="914363" rtl="0" eaLnBrk="1" latinLnBrk="0" hangingPunct="1">
        <a:lnSpc>
          <a:spcPct val="100000"/>
        </a:lnSpc>
        <a:spcBef>
          <a:spcPts val="0"/>
        </a:spcBef>
        <a:spcAft>
          <a:spcPts val="1200"/>
        </a:spcAft>
        <a:buSzPct val="120000"/>
        <a:buFontTx/>
        <a:buBlip>
          <a:blip r:embed="rId20"/>
        </a:buBlip>
        <a:defRPr sz="3200" kern="1200">
          <a:solidFill>
            <a:schemeClr val="tx1"/>
          </a:solidFill>
          <a:latin typeface="Calibri" pitchFamily="34" charset="0"/>
          <a:ea typeface="+mn-ea"/>
          <a:cs typeface="+mn-cs"/>
        </a:defRPr>
      </a:lvl1pPr>
      <a:lvl2pPr marL="833438" indent="-369888" algn="l" defTabSz="914363" rtl="0" eaLnBrk="1" latinLnBrk="0" hangingPunct="1">
        <a:lnSpc>
          <a:spcPct val="100000"/>
        </a:lnSpc>
        <a:spcBef>
          <a:spcPts val="0"/>
        </a:spcBef>
        <a:spcAft>
          <a:spcPts val="1200"/>
        </a:spcAft>
        <a:buFontTx/>
        <a:buBlip>
          <a:blip r:embed="rId20"/>
        </a:buBlip>
        <a:defRPr sz="2800" kern="1200">
          <a:solidFill>
            <a:schemeClr val="tx1"/>
          </a:solidFill>
          <a:latin typeface="Calibri" pitchFamily="34" charset="0"/>
          <a:ea typeface="+mn-ea"/>
          <a:cs typeface="+mn-cs"/>
        </a:defRPr>
      </a:lvl2pPr>
      <a:lvl3pPr marL="1168400" indent="-346075"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3pPr>
      <a:lvl4pPr marL="1516063" indent="-347663"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4pPr>
      <a:lvl5pPr marL="1852613" indent="-325438"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arnoutboer.nl/weblog/?p=119"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www.remkoweijnen.nl/blog/2009/01/08/download-for-tech-track-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mtClean="0"/>
              <a:t>Tech</a:t>
            </a:r>
            <a:r>
              <a:rPr b="1" baseline="30000" smtClean="0"/>
              <a:t>.</a:t>
            </a:r>
            <a:r>
              <a:rPr smtClean="0"/>
              <a:t>Track</a:t>
            </a:r>
            <a:endParaRPr lang="en-US" dirty="0"/>
          </a:p>
        </p:txBody>
      </p:sp>
      <p:sp>
        <p:nvSpPr>
          <p:cNvPr id="3" name="Subtitle 2"/>
          <p:cNvSpPr>
            <a:spLocks noGrp="1"/>
          </p:cNvSpPr>
          <p:nvPr>
            <p:ph type="subTitle" idx="1"/>
          </p:nvPr>
        </p:nvSpPr>
        <p:spPr/>
        <p:txBody>
          <a:bodyPr/>
          <a:lstStyle/>
          <a:p>
            <a:r>
              <a:rPr lang="en-US" dirty="0" smtClean="0"/>
              <a:t>Remko Weijnen &amp; Arnout Boer</a:t>
            </a:r>
          </a:p>
          <a:p>
            <a:r>
              <a:rPr lang="en-US" dirty="0" smtClean="0"/>
              <a:t>Technical Consultants</a:t>
            </a:r>
            <a:endParaRPr lang="en-US" dirty="0"/>
          </a:p>
          <a:p>
            <a:r>
              <a:rPr lang="en-US" dirty="0" smtClean="0"/>
              <a:t>Improvement Management</a:t>
            </a:r>
          </a:p>
        </p:txBody>
      </p:sp>
    </p:spTree>
    <p:controls>
      <p:control spid="2051" name="ShockwaveFlash1" r:id="rId2" imgW="9142560" imgH="1444680"/>
    </p:controls>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US" dirty="0" smtClean="0"/>
              <a:t>Q &amp; A</a:t>
            </a:r>
            <a:endParaRPr lang="en-US" dirty="0"/>
          </a:p>
        </p:txBody>
      </p:sp>
    </p:spTree>
    <p:controls>
      <p:control spid="1027" name="ShockwaveFlash1" r:id="rId2" imgW="9142560" imgH="1751040"/>
    </p:controls>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Application Compatibility - Labs</a:t>
            </a:r>
            <a:endParaRPr lang="nl-NL" dirty="0"/>
          </a:p>
        </p:txBody>
      </p:sp>
      <p:sp>
        <p:nvSpPr>
          <p:cNvPr id="3" name="Content Placeholder 2"/>
          <p:cNvSpPr>
            <a:spLocks noGrp="1"/>
          </p:cNvSpPr>
          <p:nvPr>
            <p:ph idx="1"/>
          </p:nvPr>
        </p:nvSpPr>
        <p:spPr>
          <a:xfrm>
            <a:off x="381000" y="1412875"/>
            <a:ext cx="8382000" cy="4222694"/>
          </a:xfrm>
        </p:spPr>
        <p:txBody>
          <a:bodyPr/>
          <a:lstStyle/>
          <a:p>
            <a:r>
              <a:rPr lang="en-US" sz="2400" dirty="0" smtClean="0"/>
              <a:t>Exercise 1: Standard User Analyzer (SUA) Mitigations</a:t>
            </a:r>
          </a:p>
          <a:p>
            <a:r>
              <a:rPr lang="en-US" sz="2400" dirty="0" smtClean="0"/>
              <a:t>Exercise 2: Run Level Specification</a:t>
            </a:r>
          </a:p>
          <a:p>
            <a:r>
              <a:rPr lang="en-US" sz="2400" dirty="0" smtClean="0"/>
              <a:t>Exercise 3: Miscellaneous UAC Application Fixes</a:t>
            </a:r>
          </a:p>
          <a:p>
            <a:r>
              <a:rPr lang="en-US" sz="2400" dirty="0" smtClean="0"/>
              <a:t>Exercise 4: Virtual Registry</a:t>
            </a:r>
          </a:p>
          <a:p>
            <a:r>
              <a:rPr lang="en-US" sz="2400" dirty="0" smtClean="0"/>
              <a:t>Exercise 5: </a:t>
            </a:r>
            <a:r>
              <a:rPr lang="en-US" sz="2400" dirty="0" err="1" smtClean="0"/>
              <a:t>CorrectFilePaths</a:t>
            </a:r>
            <a:endParaRPr lang="en-US" sz="2400" dirty="0" smtClean="0"/>
          </a:p>
          <a:p>
            <a:r>
              <a:rPr lang="en-US" sz="2400" dirty="0" smtClean="0"/>
              <a:t>Exercise 6: User Interface Process Isolation</a:t>
            </a:r>
          </a:p>
          <a:p>
            <a:r>
              <a:rPr lang="en-US" sz="2400" dirty="0" smtClean="0"/>
              <a:t>Exercise 7: Windows Resource Protection</a:t>
            </a:r>
          </a:p>
          <a:p>
            <a:r>
              <a:rPr lang="en-US" sz="2400" dirty="0" smtClean="0"/>
              <a:t>Exercise 8: Version Lies</a:t>
            </a:r>
          </a:p>
          <a:p>
            <a:r>
              <a:rPr lang="en-US" sz="2400" dirty="0" smtClean="0"/>
              <a:t>Exercise 9: </a:t>
            </a:r>
            <a:r>
              <a:rPr lang="en-US" sz="2400" dirty="0" err="1" smtClean="0"/>
              <a:t>FakeLunaTheme</a:t>
            </a:r>
            <a:endParaRPr lang="en-US" sz="2400"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Application Compatibility - Labs</a:t>
            </a:r>
            <a:endParaRPr lang="nl-NL" dirty="0"/>
          </a:p>
        </p:txBody>
      </p:sp>
      <p:sp>
        <p:nvSpPr>
          <p:cNvPr id="3" name="Content Placeholder 2"/>
          <p:cNvSpPr>
            <a:spLocks noGrp="1"/>
          </p:cNvSpPr>
          <p:nvPr>
            <p:ph idx="1"/>
          </p:nvPr>
        </p:nvSpPr>
        <p:spPr>
          <a:xfrm>
            <a:off x="381000" y="1412875"/>
            <a:ext cx="8382000" cy="4222694"/>
          </a:xfrm>
        </p:spPr>
        <p:txBody>
          <a:bodyPr/>
          <a:lstStyle/>
          <a:p>
            <a:r>
              <a:rPr lang="en-US" sz="2400" dirty="0" smtClean="0"/>
              <a:t>Exercise 1: Standard User Analyzer (SUA) Mitigations</a:t>
            </a:r>
          </a:p>
          <a:p>
            <a:r>
              <a:rPr lang="en-US" sz="2400" dirty="0" smtClean="0"/>
              <a:t>Exercise 2: Run Level Specification</a:t>
            </a:r>
          </a:p>
          <a:p>
            <a:r>
              <a:rPr lang="en-US" sz="2400" dirty="0" smtClean="0"/>
              <a:t>Exercise 3: Miscellaneous UAC Application Fixes</a:t>
            </a:r>
          </a:p>
          <a:p>
            <a:r>
              <a:rPr lang="en-US" sz="2400" dirty="0" smtClean="0"/>
              <a:t>Exercise 4: Virtual Registry</a:t>
            </a:r>
          </a:p>
          <a:p>
            <a:r>
              <a:rPr lang="en-US" sz="2400" dirty="0" smtClean="0"/>
              <a:t>Exercise 5: </a:t>
            </a:r>
            <a:r>
              <a:rPr lang="en-US" sz="2400" dirty="0" err="1" smtClean="0"/>
              <a:t>CorrectFilePaths</a:t>
            </a:r>
            <a:endParaRPr lang="en-US" sz="2400" dirty="0" smtClean="0"/>
          </a:p>
          <a:p>
            <a:r>
              <a:rPr lang="en-US" sz="2400" dirty="0" smtClean="0"/>
              <a:t>Exercise 6: User Interface Process Isolation</a:t>
            </a:r>
          </a:p>
          <a:p>
            <a:r>
              <a:rPr lang="en-US" sz="2400" dirty="0" smtClean="0"/>
              <a:t>Exercise 7: Windows Resource Protection</a:t>
            </a:r>
          </a:p>
          <a:p>
            <a:r>
              <a:rPr lang="en-US" sz="2400" dirty="0" smtClean="0"/>
              <a:t>Exercise 8: Version Lies</a:t>
            </a:r>
          </a:p>
          <a:p>
            <a:r>
              <a:rPr lang="en-US" sz="2400" dirty="0" smtClean="0"/>
              <a:t>Exercise 9: </a:t>
            </a:r>
            <a:r>
              <a:rPr lang="en-US" sz="2400" dirty="0" err="1" smtClean="0"/>
              <a:t>FakeLunaTheme</a:t>
            </a:r>
            <a:endParaRPr lang="en-US" sz="24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5" presetClass="emph" presetSubtype="2" nodeType="withEffect">
                                  <p:stCondLst>
                                    <p:cond delay="0"/>
                                  </p:stCondLst>
                                  <p:childTnLst>
                                    <p:set>
                                      <p:cBhvr override="childStyle">
                                        <p:cTn id="8" dur="indefinite"/>
                                        <p:tgtEl>
                                          <p:spTgt spid="3">
                                            <p:txEl>
                                              <p:pRg st="0" end="0"/>
                                            </p:txEl>
                                          </p:spTgt>
                                        </p:tgtEl>
                                        <p:attrNameLst>
                                          <p:attrName>style.fontStyle</p:attrName>
                                        </p:attrNameLst>
                                      </p:cBhvr>
                                      <p:to>
                                        <p:strVal val="italic"/>
                                      </p:to>
                                    </p:set>
                                    <p:set>
                                      <p:cBhvr override="childStyle">
                                        <p:cTn id="9" dur="indefinite"/>
                                        <p:tgtEl>
                                          <p:spTgt spid="3">
                                            <p:txEl>
                                              <p:pRg st="0" end="0"/>
                                            </p:txEl>
                                          </p:spTgt>
                                        </p:tgtEl>
                                        <p:attrNameLst>
                                          <p:attrName>style.fontWeight</p:attrName>
                                        </p:attrNameLst>
                                      </p:cBhvr>
                                      <p:to>
                                        <p:strVal val="normal"/>
                                      </p:to>
                                    </p:set>
                                    <p:set>
                                      <p:cBhvr override="childStyle">
                                        <p:cTn id="10" dur="indefinite"/>
                                        <p:tgtEl>
                                          <p:spTgt spid="3">
                                            <p:txEl>
                                              <p:pRg st="0" end="0"/>
                                            </p:txEl>
                                          </p:spTgt>
                                        </p:tgtEl>
                                        <p:attrNameLst>
                                          <p:attrName>style.textDecorationUnderline</p:attrName>
                                        </p:attrNameLst>
                                      </p:cBhvr>
                                      <p:to>
                                        <p:strVal val="fals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5" presetClass="emph" presetSubtype="2" nodeType="withEffect">
                                  <p:stCondLst>
                                    <p:cond delay="0"/>
                                  </p:stCondLst>
                                  <p:childTnLst>
                                    <p:set>
                                      <p:cBhvr override="childStyle">
                                        <p:cTn id="16" dur="indefinite"/>
                                        <p:tgtEl>
                                          <p:spTgt spid="3">
                                            <p:txEl>
                                              <p:pRg st="1" end="1"/>
                                            </p:txEl>
                                          </p:spTgt>
                                        </p:tgtEl>
                                        <p:attrNameLst>
                                          <p:attrName>style.fontStyle</p:attrName>
                                        </p:attrNameLst>
                                      </p:cBhvr>
                                      <p:to>
                                        <p:strVal val="italic"/>
                                      </p:to>
                                    </p:set>
                                    <p:set>
                                      <p:cBhvr override="childStyle">
                                        <p:cTn id="17" dur="indefinite"/>
                                        <p:tgtEl>
                                          <p:spTgt spid="3">
                                            <p:txEl>
                                              <p:pRg st="1" end="1"/>
                                            </p:txEl>
                                          </p:spTgt>
                                        </p:tgtEl>
                                        <p:attrNameLst>
                                          <p:attrName>style.fontWeight</p:attrName>
                                        </p:attrNameLst>
                                      </p:cBhvr>
                                      <p:to>
                                        <p:strVal val="normal"/>
                                      </p:to>
                                    </p:set>
                                    <p:set>
                                      <p:cBhvr override="childStyle">
                                        <p:cTn id="18" dur="indefinite"/>
                                        <p:tgtEl>
                                          <p:spTgt spid="3">
                                            <p:txEl>
                                              <p:pRg st="1" end="1"/>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5" presetClass="emph" presetSubtype="2" nodeType="withEffect">
                                  <p:stCondLst>
                                    <p:cond delay="0"/>
                                  </p:stCondLst>
                                  <p:childTnLst>
                                    <p:set>
                                      <p:cBhvr override="childStyle">
                                        <p:cTn id="24" dur="indefinite"/>
                                        <p:tgtEl>
                                          <p:spTgt spid="3">
                                            <p:txEl>
                                              <p:pRg st="2" end="2"/>
                                            </p:txEl>
                                          </p:spTgt>
                                        </p:tgtEl>
                                        <p:attrNameLst>
                                          <p:attrName>style.fontStyle</p:attrName>
                                        </p:attrNameLst>
                                      </p:cBhvr>
                                      <p:to>
                                        <p:strVal val="italic"/>
                                      </p:to>
                                    </p:set>
                                    <p:set>
                                      <p:cBhvr override="childStyle">
                                        <p:cTn id="25" dur="indefinite"/>
                                        <p:tgtEl>
                                          <p:spTgt spid="3">
                                            <p:txEl>
                                              <p:pRg st="2" end="2"/>
                                            </p:txEl>
                                          </p:spTgt>
                                        </p:tgtEl>
                                        <p:attrNameLst>
                                          <p:attrName>style.fontWeight</p:attrName>
                                        </p:attrNameLst>
                                      </p:cBhvr>
                                      <p:to>
                                        <p:strVal val="normal"/>
                                      </p:to>
                                    </p:set>
                                    <p:set>
                                      <p:cBhvr override="childStyle">
                                        <p:cTn id="26" dur="indefinite"/>
                                        <p:tgtEl>
                                          <p:spTgt spid="3">
                                            <p:txEl>
                                              <p:pRg st="2" end="2"/>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5" presetClass="emph" presetSubtype="2" nodeType="withEffect">
                                  <p:stCondLst>
                                    <p:cond delay="0"/>
                                  </p:stCondLst>
                                  <p:childTnLst>
                                    <p:set>
                                      <p:cBhvr override="childStyle">
                                        <p:cTn id="32" dur="indefinite"/>
                                        <p:tgtEl>
                                          <p:spTgt spid="3">
                                            <p:txEl>
                                              <p:pRg st="3" end="3"/>
                                            </p:txEl>
                                          </p:spTgt>
                                        </p:tgtEl>
                                        <p:attrNameLst>
                                          <p:attrName>style.fontStyle</p:attrName>
                                        </p:attrNameLst>
                                      </p:cBhvr>
                                      <p:to>
                                        <p:strVal val="italic"/>
                                      </p:to>
                                    </p:set>
                                    <p:set>
                                      <p:cBhvr override="childStyle">
                                        <p:cTn id="33" dur="indefinite"/>
                                        <p:tgtEl>
                                          <p:spTgt spid="3">
                                            <p:txEl>
                                              <p:pRg st="3" end="3"/>
                                            </p:txEl>
                                          </p:spTgt>
                                        </p:tgtEl>
                                        <p:attrNameLst>
                                          <p:attrName>style.fontWeight</p:attrName>
                                        </p:attrNameLst>
                                      </p:cBhvr>
                                      <p:to>
                                        <p:strVal val="normal"/>
                                      </p:to>
                                    </p:set>
                                    <p:set>
                                      <p:cBhvr override="childStyle">
                                        <p:cTn id="34" dur="indefinite"/>
                                        <p:tgtEl>
                                          <p:spTgt spid="3">
                                            <p:txEl>
                                              <p:pRg st="3" end="3"/>
                                            </p:txEl>
                                          </p:spTgt>
                                        </p:tgtEl>
                                        <p:attrNameLst>
                                          <p:attrName>style.textDecorationUnderline</p:attrName>
                                        </p:attrNameLst>
                                      </p:cBhvr>
                                      <p:to>
                                        <p:strVal val="fals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childTnLst>
                                </p:cTn>
                              </p:par>
                              <p:par>
                                <p:cTn id="39" presetID="5" presetClass="emph" presetSubtype="2" nodeType="withEffect">
                                  <p:stCondLst>
                                    <p:cond delay="0"/>
                                  </p:stCondLst>
                                  <p:childTnLst>
                                    <p:set>
                                      <p:cBhvr override="childStyle">
                                        <p:cTn id="40" dur="indefinite"/>
                                        <p:tgtEl>
                                          <p:spTgt spid="3">
                                            <p:txEl>
                                              <p:pRg st="4" end="4"/>
                                            </p:txEl>
                                          </p:spTgt>
                                        </p:tgtEl>
                                        <p:attrNameLst>
                                          <p:attrName>style.fontStyle</p:attrName>
                                        </p:attrNameLst>
                                      </p:cBhvr>
                                      <p:to>
                                        <p:strVal val="italic"/>
                                      </p:to>
                                    </p:set>
                                    <p:set>
                                      <p:cBhvr override="childStyle">
                                        <p:cTn id="41" dur="indefinite"/>
                                        <p:tgtEl>
                                          <p:spTgt spid="3">
                                            <p:txEl>
                                              <p:pRg st="4" end="4"/>
                                            </p:txEl>
                                          </p:spTgt>
                                        </p:tgtEl>
                                        <p:attrNameLst>
                                          <p:attrName>style.fontWeight</p:attrName>
                                        </p:attrNameLst>
                                      </p:cBhvr>
                                      <p:to>
                                        <p:strVal val="normal"/>
                                      </p:to>
                                    </p:set>
                                    <p:set>
                                      <p:cBhvr override="childStyle">
                                        <p:cTn id="42" dur="indefinite"/>
                                        <p:tgtEl>
                                          <p:spTgt spid="3">
                                            <p:txEl>
                                              <p:pRg st="4" end="4"/>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childTnLst>
                                </p:cTn>
                              </p:par>
                              <p:par>
                                <p:cTn id="47" presetID="5" presetClass="emph" presetSubtype="2" nodeType="withEffect">
                                  <p:stCondLst>
                                    <p:cond delay="0"/>
                                  </p:stCondLst>
                                  <p:childTnLst>
                                    <p:set>
                                      <p:cBhvr override="childStyle">
                                        <p:cTn id="48" dur="indefinite"/>
                                        <p:tgtEl>
                                          <p:spTgt spid="3">
                                            <p:txEl>
                                              <p:pRg st="5" end="5"/>
                                            </p:txEl>
                                          </p:spTgt>
                                        </p:tgtEl>
                                        <p:attrNameLst>
                                          <p:attrName>style.fontStyle</p:attrName>
                                        </p:attrNameLst>
                                      </p:cBhvr>
                                      <p:to>
                                        <p:strVal val="italic"/>
                                      </p:to>
                                    </p:set>
                                    <p:set>
                                      <p:cBhvr override="childStyle">
                                        <p:cTn id="49" dur="indefinite"/>
                                        <p:tgtEl>
                                          <p:spTgt spid="3">
                                            <p:txEl>
                                              <p:pRg st="5" end="5"/>
                                            </p:txEl>
                                          </p:spTgt>
                                        </p:tgtEl>
                                        <p:attrNameLst>
                                          <p:attrName>style.fontWeight</p:attrName>
                                        </p:attrNameLst>
                                      </p:cBhvr>
                                      <p:to>
                                        <p:strVal val="normal"/>
                                      </p:to>
                                    </p:set>
                                    <p:set>
                                      <p:cBhvr override="childStyle">
                                        <p:cTn id="50" dur="indefinite"/>
                                        <p:tgtEl>
                                          <p:spTgt spid="3">
                                            <p:txEl>
                                              <p:pRg st="5" end="5"/>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childTnLst>
                                </p:cTn>
                              </p:par>
                              <p:par>
                                <p:cTn id="55" presetID="5" presetClass="emph" presetSubtype="2" nodeType="withEffect">
                                  <p:stCondLst>
                                    <p:cond delay="0"/>
                                  </p:stCondLst>
                                  <p:childTnLst>
                                    <p:set>
                                      <p:cBhvr override="childStyle">
                                        <p:cTn id="56" dur="indefinite"/>
                                        <p:tgtEl>
                                          <p:spTgt spid="3">
                                            <p:txEl>
                                              <p:pRg st="6" end="6"/>
                                            </p:txEl>
                                          </p:spTgt>
                                        </p:tgtEl>
                                        <p:attrNameLst>
                                          <p:attrName>style.fontStyle</p:attrName>
                                        </p:attrNameLst>
                                      </p:cBhvr>
                                      <p:to>
                                        <p:strVal val="italic"/>
                                      </p:to>
                                    </p:set>
                                    <p:set>
                                      <p:cBhvr override="childStyle">
                                        <p:cTn id="57" dur="indefinite"/>
                                        <p:tgtEl>
                                          <p:spTgt spid="3">
                                            <p:txEl>
                                              <p:pRg st="6" end="6"/>
                                            </p:txEl>
                                          </p:spTgt>
                                        </p:tgtEl>
                                        <p:attrNameLst>
                                          <p:attrName>style.fontWeight</p:attrName>
                                        </p:attrNameLst>
                                      </p:cBhvr>
                                      <p:to>
                                        <p:strVal val="normal"/>
                                      </p:to>
                                    </p:set>
                                    <p:set>
                                      <p:cBhvr override="childStyle">
                                        <p:cTn id="58" dur="indefinite"/>
                                        <p:tgtEl>
                                          <p:spTgt spid="3">
                                            <p:txEl>
                                              <p:pRg st="6" end="6"/>
                                            </p:txEl>
                                          </p:spTgt>
                                        </p:tgtEl>
                                        <p:attrNameLst>
                                          <p:attrName>style.textDecorationUnderline</p:attrName>
                                        </p:attrNameLst>
                                      </p:cBhvr>
                                      <p:to>
                                        <p:strVal val="fals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childTnLst>
                                </p:cTn>
                              </p:par>
                              <p:par>
                                <p:cTn id="63" presetID="5" presetClass="emph" presetSubtype="2" nodeType="withEffect">
                                  <p:stCondLst>
                                    <p:cond delay="0"/>
                                  </p:stCondLst>
                                  <p:childTnLst>
                                    <p:set>
                                      <p:cBhvr override="childStyle">
                                        <p:cTn id="64" dur="indefinite"/>
                                        <p:tgtEl>
                                          <p:spTgt spid="3">
                                            <p:txEl>
                                              <p:pRg st="7" end="7"/>
                                            </p:txEl>
                                          </p:spTgt>
                                        </p:tgtEl>
                                        <p:attrNameLst>
                                          <p:attrName>style.fontStyle</p:attrName>
                                        </p:attrNameLst>
                                      </p:cBhvr>
                                      <p:to>
                                        <p:strVal val="italic"/>
                                      </p:to>
                                    </p:set>
                                    <p:set>
                                      <p:cBhvr override="childStyle">
                                        <p:cTn id="65" dur="indefinite"/>
                                        <p:tgtEl>
                                          <p:spTgt spid="3">
                                            <p:txEl>
                                              <p:pRg st="7" end="7"/>
                                            </p:txEl>
                                          </p:spTgt>
                                        </p:tgtEl>
                                        <p:attrNameLst>
                                          <p:attrName>style.fontWeight</p:attrName>
                                        </p:attrNameLst>
                                      </p:cBhvr>
                                      <p:to>
                                        <p:strVal val="normal"/>
                                      </p:to>
                                    </p:set>
                                    <p:set>
                                      <p:cBhvr override="childStyle">
                                        <p:cTn id="66" dur="indefinite"/>
                                        <p:tgtEl>
                                          <p:spTgt spid="3">
                                            <p:txEl>
                                              <p:pRg st="7" end="7"/>
                                            </p:txEl>
                                          </p:spTgt>
                                        </p:tgtEl>
                                        <p:attrNameLst>
                                          <p:attrName>style.textDecorationUnderline</p:attrName>
                                        </p:attrNameLst>
                                      </p:cBhvr>
                                      <p:to>
                                        <p:strVal val="false"/>
                                      </p:to>
                                    </p:set>
                                  </p:childTnLst>
                                </p:cTn>
                              </p:par>
                              <p:par>
                                <p:cTn id="67" presetID="5" presetClass="emph" presetSubtype="2" nodeType="withEffect">
                                  <p:stCondLst>
                                    <p:cond delay="0"/>
                                  </p:stCondLst>
                                  <p:childTnLst>
                                    <p:set>
                                      <p:cBhvr override="childStyle">
                                        <p:cTn id="68" dur="indefinite"/>
                                        <p:tgtEl>
                                          <p:spTgt spid="3">
                                            <p:txEl>
                                              <p:pRg st="8" end="8"/>
                                            </p:txEl>
                                          </p:spTgt>
                                        </p:tgtEl>
                                        <p:attrNameLst>
                                          <p:attrName>style.fontStyle</p:attrName>
                                        </p:attrNameLst>
                                      </p:cBhvr>
                                      <p:to>
                                        <p:strVal val="italic"/>
                                      </p:to>
                                    </p:set>
                                    <p:set>
                                      <p:cBhvr override="childStyle">
                                        <p:cTn id="69" dur="indefinite"/>
                                        <p:tgtEl>
                                          <p:spTgt spid="3">
                                            <p:txEl>
                                              <p:pRg st="8" end="8"/>
                                            </p:txEl>
                                          </p:spTgt>
                                        </p:tgtEl>
                                        <p:attrNameLst>
                                          <p:attrName>style.fontWeight</p:attrName>
                                        </p:attrNameLst>
                                      </p:cBhvr>
                                      <p:to>
                                        <p:strVal val="normal"/>
                                      </p:to>
                                    </p:set>
                                    <p:set>
                                      <p:cBhvr override="childStyle">
                                        <p:cTn id="70" dur="indefinite"/>
                                        <p:tgtEl>
                                          <p:spTgt spid="3">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smtClean="0"/>
              <a:t>Reference Materials</a:t>
            </a:r>
            <a:endParaRPr/>
          </a:p>
        </p:txBody>
      </p:sp>
      <p:sp>
        <p:nvSpPr>
          <p:cNvPr id="3" name="Text Placeholder 2"/>
          <p:cNvSpPr>
            <a:spLocks noGrp="1"/>
          </p:cNvSpPr>
          <p:nvPr>
            <p:ph idx="1"/>
          </p:nvPr>
        </p:nvSpPr>
        <p:spPr>
          <a:xfrm>
            <a:off x="381000" y="1562735"/>
            <a:ext cx="8382000" cy="3871829"/>
          </a:xfrm>
        </p:spPr>
        <p:txBody>
          <a:bodyPr/>
          <a:lstStyle/>
          <a:p>
            <a:pPr>
              <a:buNone/>
            </a:pPr>
            <a:r>
              <a:rPr lang="en-US" dirty="0" smtClean="0"/>
              <a:t>Tools</a:t>
            </a:r>
          </a:p>
          <a:p>
            <a:r>
              <a:rPr lang="nl-NL" dirty="0" smtClean="0"/>
              <a:t>Zie aparte handout</a:t>
            </a:r>
          </a:p>
          <a:p>
            <a:r>
              <a:rPr lang="en-US" dirty="0" smtClean="0">
                <a:hlinkClick r:id="rId3"/>
              </a:rPr>
              <a:t>http://arnoutboer.nl/weblog/?p=119</a:t>
            </a:r>
            <a:endParaRPr lang="en-US" dirty="0" smtClean="0"/>
          </a:p>
          <a:p>
            <a:r>
              <a:rPr lang="en-US" dirty="0" smtClean="0">
                <a:hlinkClick r:id="rId4"/>
              </a:rPr>
              <a:t>http://www.remkoweijnen.nl/blog/2009/01/08/download-for-tech-track-1/</a:t>
            </a:r>
            <a:endParaRPr lang="en-US" dirty="0" smtClean="0"/>
          </a:p>
          <a:p>
            <a:pPr>
              <a:buNone/>
            </a:pPr>
            <a:r>
              <a:rPr lang="en-US" dirty="0" smtClean="0"/>
              <a:t>Springboard Series </a:t>
            </a:r>
            <a:r>
              <a:rPr lang="en-US" dirty="0" err="1" smtClean="0"/>
              <a:t>AppCompat</a:t>
            </a:r>
            <a:r>
              <a:rPr lang="en-US" dirty="0" smtClean="0"/>
              <a:t> Zone:</a:t>
            </a:r>
          </a:p>
          <a:p>
            <a:r>
              <a:rPr lang="en-US" dirty="0" smtClean="0"/>
              <a:t>http://technet.microsoft.com/appcompat</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1329595"/>
          </a:xfrm>
        </p:spPr>
        <p:txBody>
          <a:bodyPr/>
          <a:lstStyle/>
          <a:p>
            <a:r>
              <a:rPr smtClean="0"/>
              <a:t>Application Compatibility - Theorie</a:t>
            </a:r>
            <a:br>
              <a:rPr smtClean="0"/>
            </a:br>
            <a:endParaRPr lang="nl-NL" dirty="0"/>
          </a:p>
        </p:txBody>
      </p:sp>
      <p:sp>
        <p:nvSpPr>
          <p:cNvPr id="3" name="Content Placeholder 2"/>
          <p:cNvSpPr>
            <a:spLocks noGrp="1"/>
          </p:cNvSpPr>
          <p:nvPr>
            <p:ph idx="1"/>
          </p:nvPr>
        </p:nvSpPr>
        <p:spPr>
          <a:xfrm>
            <a:off x="381000" y="1412875"/>
            <a:ext cx="8382000" cy="4998291"/>
          </a:xfrm>
        </p:spPr>
        <p:txBody>
          <a:bodyPr/>
          <a:lstStyle/>
          <a:p>
            <a:r>
              <a:rPr lang="nl-NL" dirty="0" smtClean="0"/>
              <a:t>Techniek</a:t>
            </a:r>
          </a:p>
          <a:p>
            <a:r>
              <a:rPr lang="nl-NL" dirty="0" smtClean="0"/>
              <a:t>Analyze (Standard User Analyzer (SUA));</a:t>
            </a:r>
          </a:p>
          <a:p>
            <a:r>
              <a:rPr lang="nl-NL" dirty="0" smtClean="0"/>
              <a:t>Fix (Compatibility Administrator);</a:t>
            </a:r>
          </a:p>
          <a:p>
            <a:pPr lvl="1"/>
            <a:r>
              <a:rPr lang="nl-NL" dirty="0" smtClean="0"/>
              <a:t>User Access Control (Run Level, RunAsAdmin)</a:t>
            </a:r>
          </a:p>
          <a:p>
            <a:pPr lvl="1"/>
            <a:r>
              <a:rPr lang="nl-NL" dirty="0" smtClean="0"/>
              <a:t>Virtual Registry</a:t>
            </a:r>
          </a:p>
          <a:p>
            <a:pPr lvl="1"/>
            <a:r>
              <a:rPr lang="nl-NL" dirty="0" smtClean="0"/>
              <a:t>CorrectFilePaths</a:t>
            </a:r>
          </a:p>
          <a:p>
            <a:pPr lvl="1"/>
            <a:r>
              <a:rPr lang="nl-NL" dirty="0" smtClean="0"/>
              <a:t>User Interface Process Isolation (UIPI)</a:t>
            </a:r>
          </a:p>
          <a:p>
            <a:r>
              <a:rPr lang="nl-NL" dirty="0" smtClean="0"/>
              <a:t>Deploy (sdbinst).</a:t>
            </a:r>
          </a:p>
          <a:p>
            <a:endParaRPr lang="nl-NL"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Techniek</a:t>
            </a:r>
            <a:endParaRPr lang="nl-NL" dirty="0"/>
          </a:p>
        </p:txBody>
      </p:sp>
      <p:sp>
        <p:nvSpPr>
          <p:cNvPr id="3" name="Content Placeholder 2"/>
          <p:cNvSpPr>
            <a:spLocks noGrp="1"/>
          </p:cNvSpPr>
          <p:nvPr>
            <p:ph idx="1"/>
          </p:nvPr>
        </p:nvSpPr>
        <p:spPr>
          <a:xfrm>
            <a:off x="381000" y="1412875"/>
            <a:ext cx="8382000" cy="3564053"/>
          </a:xfrm>
        </p:spPr>
        <p:txBody>
          <a:bodyPr/>
          <a:lstStyle/>
          <a:p>
            <a:r>
              <a:rPr lang="nl-NL" dirty="0" smtClean="0"/>
              <a:t>Application Expercience Service (AES) vangt o.d. applicatie verzoeken tot FS en Registry af.</a:t>
            </a:r>
          </a:p>
          <a:p>
            <a:r>
              <a:rPr lang="nl-NL" dirty="0" smtClean="0"/>
              <a:t>AES geeft door beheerder opgegeven waarden terug. </a:t>
            </a:r>
          </a:p>
          <a:p>
            <a:r>
              <a:rPr lang="nl-NL" dirty="0" smtClean="0"/>
              <a:t>Beschikbaar voor Vista/2008 maar ook al (beperkter) XP/2003</a:t>
            </a:r>
          </a:p>
          <a:p>
            <a:endParaRPr lang="nl-NL"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Standard User Analyzer (SUA)</a:t>
            </a:r>
            <a:endParaRPr lang="nl-NL" dirty="0"/>
          </a:p>
        </p:txBody>
      </p:sp>
      <p:pic>
        <p:nvPicPr>
          <p:cNvPr id="1026" name="Picture 2"/>
          <p:cNvPicPr>
            <a:picLocks noGrp="1" noChangeAspect="1" noChangeArrowheads="1"/>
          </p:cNvPicPr>
          <p:nvPr>
            <p:ph idx="1"/>
          </p:nvPr>
        </p:nvPicPr>
        <p:blipFill>
          <a:blip r:embed="rId2"/>
          <a:srcRect/>
          <a:stretch>
            <a:fillRect/>
          </a:stretch>
        </p:blipFill>
        <p:spPr bwMode="auto">
          <a:xfrm>
            <a:off x="857187" y="924360"/>
            <a:ext cx="7622933" cy="567516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Fix: Compatibility Administrator</a:t>
            </a:r>
            <a:endParaRPr lang="nl-NL" dirty="0"/>
          </a:p>
        </p:txBody>
      </p:sp>
      <p:pic>
        <p:nvPicPr>
          <p:cNvPr id="2050" name="Picture 2"/>
          <p:cNvPicPr>
            <a:picLocks noGrp="1" noChangeAspect="1" noChangeArrowheads="1"/>
          </p:cNvPicPr>
          <p:nvPr>
            <p:ph idx="1"/>
          </p:nvPr>
        </p:nvPicPr>
        <p:blipFill>
          <a:blip r:embed="rId2"/>
          <a:srcRect/>
          <a:stretch>
            <a:fillRect/>
          </a:stretch>
        </p:blipFill>
        <p:spPr bwMode="auto">
          <a:xfrm>
            <a:off x="225354" y="1087198"/>
            <a:ext cx="8755808" cy="518686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Fix: VirtualRegistry</a:t>
            </a:r>
            <a:endParaRPr lang="nl-NL" dirty="0"/>
          </a:p>
        </p:txBody>
      </p:sp>
      <p:sp>
        <p:nvSpPr>
          <p:cNvPr id="3" name="Content Placeholder 2"/>
          <p:cNvSpPr>
            <a:spLocks noGrp="1"/>
          </p:cNvSpPr>
          <p:nvPr>
            <p:ph idx="1"/>
          </p:nvPr>
        </p:nvSpPr>
        <p:spPr>
          <a:xfrm>
            <a:off x="381000" y="1412875"/>
            <a:ext cx="8382000" cy="2523768"/>
          </a:xfrm>
        </p:spPr>
        <p:txBody>
          <a:bodyPr/>
          <a:lstStyle/>
          <a:p>
            <a:r>
              <a:rPr lang="nl-NL" dirty="0" smtClean="0"/>
              <a:t>Werkt niet onder Windows XP / 2003</a:t>
            </a:r>
          </a:p>
          <a:p>
            <a:r>
              <a:rPr lang="nl-NL" dirty="0" smtClean="0"/>
              <a:t>Shim om registry wijzigingen af te vangen.</a:t>
            </a:r>
          </a:p>
          <a:p>
            <a:r>
              <a:rPr lang="nl-NL" dirty="0" smtClean="0"/>
              <a:t>Voorbeeld:</a:t>
            </a:r>
            <a:br>
              <a:rPr lang="nl-NL" dirty="0" smtClean="0"/>
            </a:br>
            <a:r>
              <a:rPr lang="nl-NL" dirty="0" smtClean="0"/>
              <a:t>ADDREDIRECT(HKLM\SOFTWARE\TechTrack^HKCU\Software\TechTrack)</a:t>
            </a:r>
            <a:endParaRPr lang="nl-NL"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Fix: CorrectFilePaths</a:t>
            </a:r>
            <a:endParaRPr lang="nl-NL" dirty="0"/>
          </a:p>
        </p:txBody>
      </p:sp>
      <p:sp>
        <p:nvSpPr>
          <p:cNvPr id="3" name="Content Placeholder 2"/>
          <p:cNvSpPr>
            <a:spLocks noGrp="1"/>
          </p:cNvSpPr>
          <p:nvPr>
            <p:ph idx="1"/>
          </p:nvPr>
        </p:nvSpPr>
        <p:spPr>
          <a:xfrm>
            <a:off x="381000" y="1412875"/>
            <a:ext cx="8382000" cy="3256276"/>
          </a:xfrm>
        </p:spPr>
        <p:txBody>
          <a:bodyPr/>
          <a:lstStyle/>
          <a:p>
            <a:r>
              <a:rPr lang="nl-NL" dirty="0" smtClean="0"/>
              <a:t>Shim om wijzigingen op het filesysteem af te vangen.</a:t>
            </a:r>
          </a:p>
          <a:p>
            <a:r>
              <a:rPr lang="nl-NL" dirty="0" smtClean="0"/>
              <a:t>Voorbeeld:</a:t>
            </a:r>
            <a:br>
              <a:rPr lang="nl-NL" dirty="0" smtClean="0"/>
            </a:br>
            <a:r>
              <a:rPr lang="nl-NL" dirty="0" smtClean="0"/>
              <a:t>“C:\Windows\TechTack.ini;%userappdata%\StockViewer.ini” </a:t>
            </a:r>
            <a:br>
              <a:rPr lang="nl-NL" dirty="0" smtClean="0"/>
            </a:br>
            <a:r>
              <a:rPr lang="nl-NL" dirty="0" smtClean="0"/>
              <a:t>(Inclusief aanhalingstekens)</a:t>
            </a:r>
            <a:br>
              <a:rPr lang="nl-NL" dirty="0" smtClean="0"/>
            </a:br>
            <a:endParaRPr lang="nl-NL"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Fix: Deploy</a:t>
            </a:r>
            <a:endParaRPr lang="nl-NL" dirty="0"/>
          </a:p>
        </p:txBody>
      </p:sp>
      <p:sp>
        <p:nvSpPr>
          <p:cNvPr id="3" name="Content Placeholder 2"/>
          <p:cNvSpPr>
            <a:spLocks noGrp="1"/>
          </p:cNvSpPr>
          <p:nvPr>
            <p:ph idx="1"/>
          </p:nvPr>
        </p:nvSpPr>
        <p:spPr>
          <a:xfrm>
            <a:off x="381000" y="1412875"/>
            <a:ext cx="6307899" cy="3347015"/>
          </a:xfrm>
        </p:spPr>
        <p:txBody>
          <a:bodyPr/>
          <a:lstStyle/>
          <a:p>
            <a:r>
              <a:rPr lang="nl-NL" dirty="0" smtClean="0"/>
              <a:t>Installatie:</a:t>
            </a:r>
            <a:br>
              <a:rPr lang="nl-NL" dirty="0" smtClean="0"/>
            </a:br>
            <a:r>
              <a:rPr lang="nl-NL" i="1" dirty="0" smtClean="0"/>
              <a:t>Sdbinst –q &lt;database.sdb&gt;</a:t>
            </a:r>
          </a:p>
          <a:p>
            <a:r>
              <a:rPr lang="nl-NL" dirty="0" smtClean="0"/>
              <a:t>Deinstallatie:</a:t>
            </a:r>
            <a:br>
              <a:rPr lang="nl-NL" dirty="0" smtClean="0"/>
            </a:br>
            <a:r>
              <a:rPr lang="nl-NL" i="1" dirty="0" smtClean="0"/>
              <a:t>sdbinst –q –u –n &lt;database naam&gt;</a:t>
            </a:r>
            <a:r>
              <a:rPr lang="nl-NL" dirty="0" smtClean="0"/>
              <a:t/>
            </a:r>
            <a:br>
              <a:rPr lang="nl-NL" dirty="0" smtClean="0"/>
            </a:br>
            <a:r>
              <a:rPr lang="nl-NL" i="1" dirty="0" smtClean="0"/>
              <a:t>sdbinst –q –u &lt;database.sdb&gt;</a:t>
            </a:r>
            <a:r>
              <a:rPr lang="nl-NL" dirty="0" smtClean="0"/>
              <a:t/>
            </a:r>
            <a:br>
              <a:rPr lang="nl-NL" dirty="0" smtClean="0"/>
            </a:br>
            <a:r>
              <a:rPr lang="nl-NL" dirty="0" smtClean="0"/>
              <a:t>óf via Programs and Features:</a:t>
            </a:r>
            <a:br>
              <a:rPr lang="nl-NL" dirty="0" smtClean="0"/>
            </a:br>
            <a:endParaRPr lang="nl-NL" dirty="0" smtClean="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Fix: Deploy (vervolg)</a:t>
            </a:r>
            <a:endParaRPr lang="nl-NL" dirty="0"/>
          </a:p>
        </p:txBody>
      </p:sp>
      <p:sp>
        <p:nvSpPr>
          <p:cNvPr id="3" name="Content Placeholder 2"/>
          <p:cNvSpPr>
            <a:spLocks noGrp="1"/>
          </p:cNvSpPr>
          <p:nvPr>
            <p:ph idx="1"/>
          </p:nvPr>
        </p:nvSpPr>
        <p:spPr>
          <a:xfrm>
            <a:off x="381000" y="1412875"/>
            <a:ext cx="8382000" cy="443198"/>
          </a:xfrm>
        </p:spPr>
        <p:txBody>
          <a:bodyPr/>
          <a:lstStyle/>
          <a:p>
            <a:r>
              <a:rPr lang="nl-NL" dirty="0" smtClean="0"/>
              <a:t>Deinstallatie via Programs and Features:</a:t>
            </a:r>
            <a:endParaRPr lang="nl-NL" dirty="0"/>
          </a:p>
        </p:txBody>
      </p:sp>
      <p:pic>
        <p:nvPicPr>
          <p:cNvPr id="4098" name="Picture 2"/>
          <p:cNvPicPr>
            <a:picLocks noChangeAspect="1" noChangeArrowheads="1"/>
          </p:cNvPicPr>
          <p:nvPr/>
        </p:nvPicPr>
        <p:blipFill>
          <a:blip r:embed="rId2"/>
          <a:srcRect/>
          <a:stretch>
            <a:fillRect/>
          </a:stretch>
        </p:blipFill>
        <p:spPr bwMode="auto">
          <a:xfrm>
            <a:off x="750518" y="1922681"/>
            <a:ext cx="7692822" cy="4691062"/>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TechEd2008_ITPro_4-3">
  <a:themeElements>
    <a:clrScheme name="Custom 1">
      <a:dk1>
        <a:srgbClr val="FFFFFF"/>
      </a:dk1>
      <a:lt1>
        <a:srgbClr val="FFFFFF"/>
      </a:lt1>
      <a:dk2>
        <a:srgbClr val="FFFFFF"/>
      </a:dk2>
      <a:lt2>
        <a:srgbClr val="7F7F7F"/>
      </a:lt2>
      <a:accent1>
        <a:srgbClr val="5EA7EA"/>
      </a:accent1>
      <a:accent2>
        <a:srgbClr val="97D256"/>
      </a:accent2>
      <a:accent3>
        <a:srgbClr val="11508A"/>
      </a:accent3>
      <a:accent4>
        <a:srgbClr val="7F7F7F"/>
      </a:accent4>
      <a:accent5>
        <a:srgbClr val="95337B"/>
      </a:accent5>
      <a:accent6>
        <a:srgbClr val="186CB8"/>
      </a:accent6>
      <a:hlink>
        <a:srgbClr val="19B0E5"/>
      </a:hlink>
      <a:folHlink>
        <a:srgbClr val="186CB8"/>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FAD18D62016C640A18B4602AF84C96B" ma:contentTypeVersion="0" ma:contentTypeDescription="Create a new document." ma:contentTypeScope="" ma:versionID="caa81f01dd96cdfbc3682f85211525f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27A27AF-67A1-4A64-B04E-6572043AD347}">
  <ds:schemaRefs>
    <ds:schemaRef ds:uri="http://schemas.microsoft.com/sharepoint/v3/contenttype/forms"/>
  </ds:schemaRefs>
</ds:datastoreItem>
</file>

<file path=customXml/itemProps2.xml><?xml version="1.0" encoding="utf-8"?>
<ds:datastoreItem xmlns:ds="http://schemas.openxmlformats.org/officeDocument/2006/customXml" ds:itemID="{36E36A69-20AF-4475-8E56-46E6A5BAB14A}">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C720BFF8-353C-459A-AFEF-E21478A415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TechEd2008_ITPro_4-3</Template>
  <TotalTime>4424</TotalTime>
  <Words>291</Words>
  <Application>Microsoft Office PowerPoint</Application>
  <PresentationFormat>On-screen Show (4:3)</PresentationFormat>
  <Paragraphs>59</Paragraphs>
  <Slides>13</Slides>
  <Notes>3</Notes>
  <HiddenSlides>1</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1_TechEd2008_ITPro_4-3</vt:lpstr>
      <vt:lpstr>Tech.Track</vt:lpstr>
      <vt:lpstr>Application Compatibility - Theorie </vt:lpstr>
      <vt:lpstr>Techniek</vt:lpstr>
      <vt:lpstr>Standard User Analyzer (SUA)</vt:lpstr>
      <vt:lpstr>Fix: Compatibility Administrator</vt:lpstr>
      <vt:lpstr>Fix: VirtualRegistry</vt:lpstr>
      <vt:lpstr>Fix: CorrectFilePaths</vt:lpstr>
      <vt:lpstr>Fix: Deploy</vt:lpstr>
      <vt:lpstr>Fix: Deploy (vervolg)</vt:lpstr>
      <vt:lpstr>Slide 10</vt:lpstr>
      <vt:lpstr>Application Compatibility - Labs</vt:lpstr>
      <vt:lpstr>Application Compatibility - Labs</vt:lpstr>
      <vt:lpstr>Reference Materials</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 Ed 2008 TechEd Tech-Ed</dc:subject>
  <dc:creator>James Dent</dc:creator>
  <dc:description>Template: Mary Feil-Jacobs (maryjf), Heather Tall, Slidework LLC, Claire Hoover, Silverfox Productions
Formatting:
Event Date: June 9-13, 2008
Event Location: Orlando, FL
Audience: Technical, partners and customers, dev, developers, developer, IT IT Pro Pros Professionals,</dc:description>
  <cp:lastModifiedBy>Remko Weijnen</cp:lastModifiedBy>
  <cp:revision>245</cp:revision>
  <dcterms:created xsi:type="dcterms:W3CDTF">2008-04-17T09:28:09Z</dcterms:created>
  <dcterms:modified xsi:type="dcterms:W3CDTF">2009-01-15T14:46:08Z</dcterms:modified>
</cp:coreProperties>
</file>